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153"/>
            <a:ext cx="12211247" cy="606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5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6" y="802874"/>
            <a:ext cx="12199666" cy="605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1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4636"/>
            <a:ext cx="12192000" cy="60633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40476" y="1754658"/>
            <a:ext cx="9078097" cy="4539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t-BR" dirty="0">
                <a:solidFill>
                  <a:srgbClr val="2A4B9A"/>
                </a:solidFill>
              </a:rPr>
              <a:t>Conteúdo da palestra nos limites desta caixa</a:t>
            </a:r>
            <a:br>
              <a:rPr lang="pt-BR" dirty="0">
                <a:solidFill>
                  <a:srgbClr val="2A4B9A"/>
                </a:solidFill>
              </a:rPr>
            </a:br>
            <a:br>
              <a:rPr lang="pt-BR" dirty="0">
                <a:solidFill>
                  <a:srgbClr val="2A4B9A"/>
                </a:solidFill>
              </a:rPr>
            </a:br>
            <a:r>
              <a:rPr lang="pt-BR" dirty="0">
                <a:solidFill>
                  <a:srgbClr val="2A4B9A"/>
                </a:solidFill>
              </a:rPr>
              <a:t>Cores de texto </a:t>
            </a:r>
            <a:r>
              <a:rPr lang="pt-BR" b="1" dirty="0">
                <a:solidFill>
                  <a:srgbClr val="2A4B9A"/>
                </a:solidFill>
              </a:rPr>
              <a:t>esta </a:t>
            </a:r>
            <a:r>
              <a:rPr lang="pt-BR" dirty="0">
                <a:solidFill>
                  <a:srgbClr val="2A4B9A"/>
                </a:solidFill>
              </a:rPr>
              <a:t>ou </a:t>
            </a:r>
            <a:r>
              <a:rPr lang="pt-BR" b="1" dirty="0"/>
              <a:t>preto</a:t>
            </a:r>
            <a:br>
              <a:rPr lang="pt-BR" b="1" dirty="0"/>
            </a:br>
            <a:br>
              <a:rPr lang="pt-BR" b="1" dirty="0"/>
            </a:br>
            <a:r>
              <a:rPr lang="pt-BR" dirty="0">
                <a:solidFill>
                  <a:srgbClr val="2A4B9A"/>
                </a:solidFill>
              </a:rPr>
              <a:t>Não alterar fontes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1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52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78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08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30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26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43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14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30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A9D28-E186-4E6A-91B8-30602ED43581}" type="datetimeFigureOut">
              <a:rPr lang="pt-BR" smtClean="0"/>
              <a:t>09/10/2019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8FA2B-1B71-42E7-BA04-85F494A80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950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64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5"/>
          <p:cNvSpPr txBox="1">
            <a:spLocks/>
          </p:cNvSpPr>
          <p:nvPr/>
        </p:nvSpPr>
        <p:spPr>
          <a:xfrm>
            <a:off x="1524000" y="2638426"/>
            <a:ext cx="9144000" cy="12851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rgbClr val="2A4B9A"/>
                </a:solidFill>
                <a:latin typeface="+mn-lt"/>
                <a:cs typeface="Arial" panose="020B0604020202020204" pitchFamily="34" charset="0"/>
              </a:rPr>
              <a:t>Neurociência e a condição peculiar de desenvolvimento</a:t>
            </a:r>
          </a:p>
        </p:txBody>
      </p:sp>
      <p:sp>
        <p:nvSpPr>
          <p:cNvPr id="3" name="Subtítulo 6"/>
          <p:cNvSpPr txBox="1">
            <a:spLocks/>
          </p:cNvSpPr>
          <p:nvPr/>
        </p:nvSpPr>
        <p:spPr>
          <a:xfrm>
            <a:off x="1524000" y="3782291"/>
            <a:ext cx="9144000" cy="131341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800" b="1" dirty="0">
              <a:solidFill>
                <a:srgbClr val="2A4B9A"/>
              </a:solidFill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364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676400" y="2011680"/>
            <a:ext cx="8753475" cy="42727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spcAft>
                <a:spcPts val="800"/>
              </a:spcAft>
              <a:buAutoNum type="arabicPeriod"/>
            </a:pPr>
            <a:r>
              <a:rPr lang="pt-BR" sz="2800" dirty="0"/>
              <a:t>A harmonia conceitual, jurídica, científica e da boa prática profissional construída  nos últimos 50 anos sobre</a:t>
            </a:r>
          </a:p>
          <a:p>
            <a:r>
              <a:rPr lang="pt-BR" sz="2800" dirty="0"/>
              <a:t>           criança</a:t>
            </a:r>
          </a:p>
          <a:p>
            <a:r>
              <a:rPr lang="pt-BR" sz="2800" dirty="0"/>
              <a:t>           infância</a:t>
            </a:r>
          </a:p>
          <a:p>
            <a:r>
              <a:rPr lang="pt-BR" sz="2800" dirty="0"/>
              <a:t>           desenvolvimento</a:t>
            </a:r>
          </a:p>
          <a:p>
            <a:r>
              <a:rPr lang="pt-BR" sz="2800" dirty="0"/>
              <a:t>           singularidade e diversidade</a:t>
            </a:r>
          </a:p>
          <a:p>
            <a:r>
              <a:rPr lang="pt-BR" sz="2800" dirty="0"/>
              <a:t>           significado da interação criança-meio social e físico</a:t>
            </a:r>
          </a:p>
          <a:p>
            <a:pPr>
              <a:spcAft>
                <a:spcPts val="1200"/>
              </a:spcAft>
            </a:pPr>
            <a:r>
              <a:rPr lang="pt-BR" sz="2800" dirty="0"/>
              <a:t>           (a condição peculiar de desenvolvimento)</a:t>
            </a:r>
          </a:p>
          <a:p>
            <a:pPr>
              <a:spcAft>
                <a:spcPts val="1200"/>
              </a:spcAft>
            </a:pPr>
            <a:r>
              <a:rPr lang="pt-BR" sz="2800" dirty="0"/>
              <a:t>           e o dever da Família, da Sociedade e do Estado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endParaRPr lang="pt-BR" sz="2800" dirty="0"/>
          </a:p>
          <a:p>
            <a:br>
              <a:rPr lang="pt-BR" sz="3200" dirty="0">
                <a:solidFill>
                  <a:srgbClr val="2A4B9A"/>
                </a:solidFill>
              </a:rPr>
            </a:br>
            <a:br>
              <a:rPr lang="pt-BR" sz="3200" dirty="0">
                <a:solidFill>
                  <a:srgbClr val="2A4B9A"/>
                </a:solidFill>
              </a:rPr>
            </a:br>
            <a:endParaRPr lang="pt-BR" sz="3200" dirty="0">
              <a:solidFill>
                <a:srgbClr val="2A4B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130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F5E19E1-38F4-413D-9297-AC9773089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2 - Que harmonia é esta? </a:t>
            </a:r>
          </a:p>
          <a:p>
            <a:r>
              <a:rPr lang="pt-BR" dirty="0"/>
              <a:t>          criança pessoa integral, </a:t>
            </a:r>
          </a:p>
          <a:p>
            <a:r>
              <a:rPr lang="pt-BR" dirty="0"/>
              <a:t>          sujeito de direito </a:t>
            </a:r>
          </a:p>
          <a:p>
            <a:r>
              <a:rPr lang="pt-BR" dirty="0"/>
              <a:t>          cidadã, </a:t>
            </a:r>
          </a:p>
          <a:p>
            <a:r>
              <a:rPr lang="pt-BR" dirty="0"/>
              <a:t>          capaz, </a:t>
            </a:r>
          </a:p>
          <a:p>
            <a:r>
              <a:rPr lang="pt-BR" dirty="0"/>
              <a:t>          participante</a:t>
            </a:r>
          </a:p>
          <a:p>
            <a:r>
              <a:rPr lang="pt-BR" dirty="0"/>
              <a:t> Porém, há grupos de resistência atuando fortemente para retroceder em conquistas conceituais e políticas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9655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7E853C6-9906-411C-93D1-7BEE6BFA1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3 - Em que se fundamentam essas concepções? </a:t>
            </a:r>
          </a:p>
          <a:p>
            <a:r>
              <a:rPr lang="pt-BR" dirty="0"/>
              <a:t>      N filosofia, psicologia, psicanálise, educação, nas disciplinas da área da saúde física e mental, na sociologia da infância, na experiência profissional, inclusive nas artes </a:t>
            </a:r>
          </a:p>
          <a:p>
            <a:r>
              <a:rPr lang="pt-BR" dirty="0"/>
              <a:t>      A neurociência como uma das áreas de pesquisa . Que ela nos diz de mais importante? .... </a:t>
            </a:r>
          </a:p>
          <a:p>
            <a:r>
              <a:rPr lang="pt-BR" dirty="0"/>
              <a:t>      E porque é tão importante? Porque a criança vive o período da vida mais sensível ao que lhe cerca. Segundo a neurociência, </a:t>
            </a:r>
            <a:r>
              <a:rPr lang="pt-BR" dirty="0" err="1"/>
              <a:t>etc</a:t>
            </a:r>
            <a:r>
              <a:rPr lang="pt-BR" dirty="0"/>
              <a:t> etc.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7430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EB71F29E-5F45-44FC-A57A-7FFC49D48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4 - Essas constatações nos passam uma "lição de casa": </a:t>
            </a:r>
          </a:p>
          <a:p>
            <a:r>
              <a:rPr lang="pt-BR" dirty="0"/>
              <a:t>         </a:t>
            </a:r>
          </a:p>
          <a:p>
            <a:r>
              <a:rPr lang="pt-BR" dirty="0"/>
              <a:t>      Cuidar da criança desde o começo da vida </a:t>
            </a:r>
          </a:p>
          <a:p>
            <a:r>
              <a:rPr lang="pt-BR" dirty="0"/>
              <a:t>             Os primeiros mil dias</a:t>
            </a:r>
          </a:p>
          <a:p>
            <a:r>
              <a:rPr lang="pt-BR" dirty="0"/>
              <a:t>             Zero a Três</a:t>
            </a:r>
          </a:p>
          <a:p>
            <a:r>
              <a:rPr lang="pt-BR" dirty="0"/>
              <a:t>             Zero a Seis</a:t>
            </a:r>
          </a:p>
          <a:p>
            <a:r>
              <a:rPr lang="pt-BR" dirty="0"/>
              <a:t>      Criar a “</a:t>
            </a:r>
            <a:r>
              <a:rPr lang="pt-BR" b="1" dirty="0"/>
              <a:t>Cultura do Cuidado</a:t>
            </a:r>
            <a:r>
              <a:rPr lang="pt-BR" dirty="0"/>
              <a:t>” (MLPI)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00730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52071FD1-3253-4BF1-AB5A-46162AD2689C}" vid="{11F15EF0-1DEB-4CF1-8CA2-DD44E067E8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50</TotalTime>
  <Words>186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Superior Tribunal de Justiça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Anna Caroline Pedrosa de Lima Nogueira Corrêa Marq</dc:creator>
  <cp:lastModifiedBy>Vital Didonet</cp:lastModifiedBy>
  <cp:revision>6</cp:revision>
  <dcterms:created xsi:type="dcterms:W3CDTF">2019-10-04T18:27:09Z</dcterms:created>
  <dcterms:modified xsi:type="dcterms:W3CDTF">2019-10-09T13:09:19Z</dcterms:modified>
</cp:coreProperties>
</file>